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65" r:id="rId8"/>
    <p:sldMasterId id="2147483778" r:id="rId9"/>
    <p:sldMasterId id="2147483791" r:id="rId10"/>
    <p:sldMasterId id="2147483804" r:id="rId11"/>
    <p:sldMasterId id="2147483817" r:id="rId12"/>
    <p:sldMasterId id="2147483830" r:id="rId13"/>
    <p:sldMasterId id="2147483843" r:id="rId14"/>
    <p:sldMasterId id="2147483856" r:id="rId15"/>
    <p:sldMasterId id="2147483882" r:id="rId16"/>
  </p:sldMasterIdLst>
  <p:notesMasterIdLst>
    <p:notesMasterId r:id="rId84"/>
  </p:notesMasterIdLst>
  <p:sldIdLst>
    <p:sldId id="256" r:id="rId17"/>
    <p:sldId id="313" r:id="rId18"/>
    <p:sldId id="355" r:id="rId19"/>
    <p:sldId id="312" r:id="rId20"/>
    <p:sldId id="314" r:id="rId21"/>
    <p:sldId id="315" r:id="rId22"/>
    <p:sldId id="316" r:id="rId23"/>
    <p:sldId id="317" r:id="rId24"/>
    <p:sldId id="318" r:id="rId25"/>
    <p:sldId id="322" r:id="rId26"/>
    <p:sldId id="321" r:id="rId27"/>
    <p:sldId id="323" r:id="rId28"/>
    <p:sldId id="324" r:id="rId29"/>
    <p:sldId id="325" r:id="rId30"/>
    <p:sldId id="331" r:id="rId31"/>
    <p:sldId id="346" r:id="rId32"/>
    <p:sldId id="285" r:id="rId33"/>
    <p:sldId id="348" r:id="rId34"/>
    <p:sldId id="326" r:id="rId35"/>
    <p:sldId id="328" r:id="rId36"/>
    <p:sldId id="327" r:id="rId37"/>
    <p:sldId id="337" r:id="rId38"/>
    <p:sldId id="332" r:id="rId39"/>
    <p:sldId id="280" r:id="rId40"/>
    <p:sldId id="334" r:id="rId41"/>
    <p:sldId id="333" r:id="rId42"/>
    <p:sldId id="335" r:id="rId43"/>
    <p:sldId id="336" r:id="rId44"/>
    <p:sldId id="329" r:id="rId45"/>
    <p:sldId id="338" r:id="rId46"/>
    <p:sldId id="330" r:id="rId47"/>
    <p:sldId id="278" r:id="rId48"/>
    <p:sldId id="339" r:id="rId49"/>
    <p:sldId id="340" r:id="rId50"/>
    <p:sldId id="341" r:id="rId51"/>
    <p:sldId id="342" r:id="rId52"/>
    <p:sldId id="343" r:id="rId53"/>
    <p:sldId id="298" r:id="rId54"/>
    <p:sldId id="344" r:id="rId55"/>
    <p:sldId id="297" r:id="rId56"/>
    <p:sldId id="300" r:id="rId57"/>
    <p:sldId id="345" r:id="rId58"/>
    <p:sldId id="349" r:id="rId59"/>
    <p:sldId id="350" r:id="rId60"/>
    <p:sldId id="352" r:id="rId61"/>
    <p:sldId id="353" r:id="rId62"/>
    <p:sldId id="354" r:id="rId63"/>
    <p:sldId id="356" r:id="rId64"/>
    <p:sldId id="357" r:id="rId65"/>
    <p:sldId id="359" r:id="rId66"/>
    <p:sldId id="361" r:id="rId67"/>
    <p:sldId id="362" r:id="rId68"/>
    <p:sldId id="363" r:id="rId69"/>
    <p:sldId id="364" r:id="rId70"/>
    <p:sldId id="365" r:id="rId71"/>
    <p:sldId id="358" r:id="rId72"/>
    <p:sldId id="360" r:id="rId73"/>
    <p:sldId id="372" r:id="rId74"/>
    <p:sldId id="366" r:id="rId75"/>
    <p:sldId id="367" r:id="rId76"/>
    <p:sldId id="369" r:id="rId77"/>
    <p:sldId id="370" r:id="rId78"/>
    <p:sldId id="371" r:id="rId79"/>
    <p:sldId id="373" r:id="rId80"/>
    <p:sldId id="374" r:id="rId81"/>
    <p:sldId id="375" r:id="rId82"/>
    <p:sldId id="270" r:id="rId83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77483" autoAdjust="0"/>
  </p:normalViewPr>
  <p:slideViewPr>
    <p:cSldViewPr snapToGrid="0">
      <p:cViewPr varScale="1">
        <p:scale>
          <a:sx n="86" d="100"/>
          <a:sy n="86" d="100"/>
        </p:scale>
        <p:origin x="52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0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63" Type="http://schemas.openxmlformats.org/officeDocument/2006/relationships/slide" Target="slides/slide47.xml"/><Relationship Id="rId68" Type="http://schemas.openxmlformats.org/officeDocument/2006/relationships/slide" Target="slides/slide52.xml"/><Relationship Id="rId84" Type="http://schemas.openxmlformats.org/officeDocument/2006/relationships/notesMaster" Target="notesMasters/notesMaster1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74" Type="http://schemas.openxmlformats.org/officeDocument/2006/relationships/slide" Target="slides/slide58.xml"/><Relationship Id="rId79" Type="http://schemas.openxmlformats.org/officeDocument/2006/relationships/slide" Target="slides/slide63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slide" Target="slides/slide40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77" Type="http://schemas.openxmlformats.org/officeDocument/2006/relationships/slide" Target="slides/slide6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80" Type="http://schemas.openxmlformats.org/officeDocument/2006/relationships/slide" Target="slides/slide64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slide" Target="slides/slide43.xml"/><Relationship Id="rId67" Type="http://schemas.openxmlformats.org/officeDocument/2006/relationships/slide" Target="slides/slide5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slide" Target="slides/slide46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83" Type="http://schemas.openxmlformats.org/officeDocument/2006/relationships/slide" Target="slides/slide67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81" Type="http://schemas.openxmlformats.org/officeDocument/2006/relationships/slide" Target="slides/slide65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theme" Target="theme/theme1.xml"/><Relationship Id="rId61" Type="http://schemas.openxmlformats.org/officeDocument/2006/relationships/slide" Target="slides/slide45.xml"/><Relationship Id="rId82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70E6F-0C95-4720-B765-DA62FA905AE8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07DEF-2880-4485-862D-B1E2C11088F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772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732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332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358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829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381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261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664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158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391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032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290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405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Senza </a:t>
            </a:r>
            <a:r>
              <a:rPr lang="it-IT" dirty="0" err="1"/>
              <a:t>lookahead</a:t>
            </a:r>
            <a:r>
              <a:rPr lang="it-IT" dirty="0"/>
              <a:t>  con il regolatore di mori con gain cambiato a 0.01, le funzioni sono stabili ma ci sono oscillazioni forti già in partenza, senza feed-</a:t>
            </a:r>
            <a:r>
              <a:rPr lang="it-IT" dirty="0" err="1"/>
              <a:t>forward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073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919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440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487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22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756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842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89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3544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443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777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2348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078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993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0990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3591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196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8338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8618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989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945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6280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186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6673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12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1657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9152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5549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666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843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86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841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726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029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7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2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9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4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7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8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9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0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1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3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8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5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0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3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4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5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6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7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19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4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1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6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9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0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1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2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3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3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8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5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0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3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4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5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6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7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2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9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4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8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9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60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61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2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7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9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2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3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4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5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6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4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9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6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1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4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5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6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7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8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9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4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1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6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9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0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1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2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3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4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4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4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image" Target="../media/image4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image" Target="../media/image4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magine 126"/>
          <p:cNvPicPr/>
          <p:nvPr/>
        </p:nvPicPr>
        <p:blipFill>
          <a:blip r:embed="rId14"/>
          <a:stretch/>
        </p:blipFill>
        <p:spPr>
          <a:xfrm>
            <a:off x="0" y="0"/>
            <a:ext cx="12194280" cy="429336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" name="Group 2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3" name="Line 3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Line 4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Line 5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Line 6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Line 7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Line 8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Line 9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Line 10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Line 11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Line 12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Line 13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Line 14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Line 15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Line 16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Line 17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Line 18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Line 19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Line 20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Line 21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Line 22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Line 23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Line 24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Line 25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Line 26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Line 27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Line 28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Line 29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Line 30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Line 31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Line 32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Line 33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Line 34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Line 35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Line 36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" name="Line 37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Line 38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Line 39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Line 40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Line 41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" name="Line 42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" name="Line 43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Line 44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Line 45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Line 46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Line 47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Line 48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Line 49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Line 50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Line 51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Line 52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Line 53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Line 54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Line 55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Line 56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Line 57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" name="Line 58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Line 59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Line 60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" name="Line 61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Line 62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" name="Line 63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" name="Line 64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" name="Line 65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Line 66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" name="Line 67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" name="Line 68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" name="Line 69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" name="Line 70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Line 71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" name="Line 72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Line 73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Line 74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Line 75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Line 76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Line 77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Line 78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Line 79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Line 80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Line 81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Line 82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Line 83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Line 84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Line 85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Line 86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Line 87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Line 88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Line 89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Line 90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Line 91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Line 92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Line 93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Line 94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Line 95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Line 96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Line 97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" name="Line 98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Line 99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Line 100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Line 101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" name="Line 102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" name="Line 103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" name="Line 104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Line 105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Line 106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Line 107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" name="Line 108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Line 109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" name="Line 110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" name="Line 111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" name="Line 112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" name="Line 113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" name="Line 114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" name="Line 115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" name="Line 116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" name="Line 117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" name="Line 118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Line 119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" name="Line 120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" name="Line 121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Line 122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3" name="PlaceHolder 123"/>
          <p:cNvSpPr>
            <a:spLocks noGrp="1"/>
          </p:cNvSpPr>
          <p:nvPr>
            <p:ph type="title"/>
          </p:nvPr>
        </p:nvSpPr>
        <p:spPr>
          <a:xfrm>
            <a:off x="576000" y="4149720"/>
            <a:ext cx="11039760" cy="53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30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3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4" name="PlaceHolder 124"/>
          <p:cNvSpPr>
            <a:spLocks noGrp="1"/>
          </p:cNvSpPr>
          <p:nvPr>
            <p:ph type="body"/>
          </p:nvPr>
        </p:nvSpPr>
        <p:spPr>
          <a:xfrm>
            <a:off x="86778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432000" indent="-324000" algn="r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Authors 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5" name="PlaceHolder 125"/>
          <p:cNvSpPr>
            <a:spLocks noGrp="1"/>
          </p:cNvSpPr>
          <p:nvPr>
            <p:ph type="body"/>
          </p:nvPr>
        </p:nvSpPr>
        <p:spPr>
          <a:xfrm>
            <a:off x="576000" y="5148720"/>
            <a:ext cx="11039760" cy="251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281"/>
              </a:spcBef>
            </a:pPr>
            <a:r>
              <a:rPr lang="it-IT" sz="1400" b="0" i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Date and place</a:t>
            </a:r>
            <a:endParaRPr lang="it-IT" sz="14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6" name="PlaceHolder 126"/>
          <p:cNvSpPr>
            <a:spLocks noGrp="1"/>
          </p:cNvSpPr>
          <p:nvPr>
            <p:ph type="body"/>
          </p:nvPr>
        </p:nvSpPr>
        <p:spPr>
          <a:xfrm>
            <a:off x="55890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Additional authors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127" name="Picture 4" descr="Y:\IMMAGINE _COORDINATA_2014\LOGO_UFFICIALE\01_Polimi_centrato\eps\01_Polimi_centrato_COL_negativo.png"/>
          <p:cNvPicPr/>
          <p:nvPr/>
        </p:nvPicPr>
        <p:blipFill>
          <a:blip r:embed="rId15"/>
          <a:stretch/>
        </p:blipFill>
        <p:spPr>
          <a:xfrm>
            <a:off x="5029200" y="2243880"/>
            <a:ext cx="2133360" cy="1572840"/>
          </a:xfrm>
          <a:prstGeom prst="rect">
            <a:avLst/>
          </a:prstGeom>
          <a:ln>
            <a:noFill/>
          </a:ln>
        </p:spPr>
      </p:pic>
      <p:pic>
        <p:nvPicPr>
          <p:cNvPr id="128" name="Picture 384"/>
          <p:cNvPicPr/>
          <p:nvPr/>
        </p:nvPicPr>
        <p:blipFill>
          <a:blip r:embed="rId16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2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93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694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695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6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7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8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9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0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1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2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3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4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5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6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7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8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9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0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1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2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3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4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5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6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7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8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9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0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1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2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3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4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5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6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7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8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9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0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1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2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3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4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5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6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7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8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9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0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1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2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3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4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5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6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7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8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9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0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1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2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3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4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5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6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7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8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9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0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1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2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3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4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5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6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7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8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9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0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1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2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3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4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5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6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7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8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9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0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1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2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3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4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5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6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7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8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9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0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1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2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3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4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5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6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7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8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9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0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1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2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3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4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5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6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7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8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9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0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1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2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3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4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815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8B17EB8B-2B69-4B68-9ACE-673C7887813C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816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17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818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81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7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8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9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860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861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2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3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4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5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6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7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8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9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0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1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2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3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4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5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6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7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8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9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0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1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2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3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4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5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6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7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8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9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0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1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2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3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4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5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6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7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8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9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0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1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2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3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4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5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6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7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8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9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0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1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2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3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4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5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6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7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8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9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0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1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2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3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4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5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6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7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8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9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0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1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2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3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4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5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6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7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8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9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0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1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2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3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4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5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6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7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8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9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0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1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2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3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4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5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6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7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8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9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0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1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2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3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4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5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6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7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8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9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0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1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2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3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4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5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6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7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8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9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0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81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A1D9A8A8-5313-4FF7-A757-69D3E47265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982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3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984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985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4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5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026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027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8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9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0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1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2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3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4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5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6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7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8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9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0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1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2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3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4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5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6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7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8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9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0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1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2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3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4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5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6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7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8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9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0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1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2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3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4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5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6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7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8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9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0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1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2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3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4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5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6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7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8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9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0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1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2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3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4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5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6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7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8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9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0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1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2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3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4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5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6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7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8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9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0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1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2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3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4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5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6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7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8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9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0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1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2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3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4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5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6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7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8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9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0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1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2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3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4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5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6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7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8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9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0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1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2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3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4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5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6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7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8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9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0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1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2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3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4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5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6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147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54A664BF-A4E0-4F70-8373-A14B784D714E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148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49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150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151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9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0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91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192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193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4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5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6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7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8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9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0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1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2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3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4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5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6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7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8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9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0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1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2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3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4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5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6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7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8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9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0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1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2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3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4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5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6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7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8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9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0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1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2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3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4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5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6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7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8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9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0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1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2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3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4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5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6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7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8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9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0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1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2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3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4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5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6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7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8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9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0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1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2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3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4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5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6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7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8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9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0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1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2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3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4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5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6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7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8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9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0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1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2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3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4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5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6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7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8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9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0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1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2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3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4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5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6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7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8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9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0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1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2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3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4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5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6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7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8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9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0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1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2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313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6C188C90-F141-4CF2-90CC-22253CB499CB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314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15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316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317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5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6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7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358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359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0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1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2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3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4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5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6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7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8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9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0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1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2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3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4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5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6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7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8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9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0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1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2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3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4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5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6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7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8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9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0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1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2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3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4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5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6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7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8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9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0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1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2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3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4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5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6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7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8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9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0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1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2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3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4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5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6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7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8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9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0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1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2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3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4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5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6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7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8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9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0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1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2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3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4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5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6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7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8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9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0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1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2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3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4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5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6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7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8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9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0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1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2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3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4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5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6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7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8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9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0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1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2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3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4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5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6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7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8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9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0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1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2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3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4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5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6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7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8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479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406AE7B7-0B7A-4450-949F-DE7AA57608E3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480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1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482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483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2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23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524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525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6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7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8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9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0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1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2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3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4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5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6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7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8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9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0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1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2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3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4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5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6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7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8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9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0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1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2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3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4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5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6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7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8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9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0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1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2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3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4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5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6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7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8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9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0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1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2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3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4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5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6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7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8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9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0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1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2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3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4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5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6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7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8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9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0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1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2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3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4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5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6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7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8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9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0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1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2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3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4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5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6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7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8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9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0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1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2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3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4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5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6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7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8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9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0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1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2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3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4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5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6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7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8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9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0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1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2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3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4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5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6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7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8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9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0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1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2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3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4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45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26E0786-3CA8-44CC-A968-C1E037016971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646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47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648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64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4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55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856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857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8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9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0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1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2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3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4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5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6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7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8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9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0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1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2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3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4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5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6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7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8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9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0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1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2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3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4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5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6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7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8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9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0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1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2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3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4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5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6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7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8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9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0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1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2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3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4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5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6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7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8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9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0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1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2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3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4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5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6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7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8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9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0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1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2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3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4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5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6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7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8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9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0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1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2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3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4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5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6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7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8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9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0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1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2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3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4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5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6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7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8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9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0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1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2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3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4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5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6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7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8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9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0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1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2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3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4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5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6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7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8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9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0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1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2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3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4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5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6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977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9C648DC6-CECF-45AB-8431-AB0DE22B8263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978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79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980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981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magine 126"/>
          <p:cNvPicPr/>
          <p:nvPr/>
        </p:nvPicPr>
        <p:blipFill>
          <a:blip/>
          <a:stretch/>
        </p:blipFill>
        <p:spPr>
          <a:xfrm>
            <a:off x="0" y="0"/>
            <a:ext cx="12191760" cy="429228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67" name="Group 2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168" name="Line 3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" name="Line 4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Line 5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" name="Line 6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Line 7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Line 8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" name="Line 9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" name="Line 10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" name="Line 11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" name="Line 12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" name="Line 13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" name="Line 14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" name="Line 15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" name="Line 16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Line 17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Line 18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Line 19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Line 20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Line 21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Line 22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Line 23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Line 24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Line 25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Line 26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Line 27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Line 28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Line 29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Line 30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Line 31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Line 32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Line 33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Line 34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Line 35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Line 36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Line 37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Line 38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Line 39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Line 40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Line 41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Line 42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Line 43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Line 44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Line 45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Line 46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Line 47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Line 48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Line 49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Line 50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Line 51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Line 52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Line 53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Line 54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Line 55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Line 56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Line 57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Line 58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Line 59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Line 60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Line 61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Line 62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Line 63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Line 64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Line 65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Line 66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Line 67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Line 68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Line 69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Line 70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Line 71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Line 72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" name="Line 73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" name="Line 74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Line 75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Line 76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Line 77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" name="Line 78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" name="Line 79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" name="Line 80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" name="Line 81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Line 82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Line 83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Line 84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" name="Line 85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Line 86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Line 87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Line 88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" name="Line 89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" name="Line 90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Line 91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" name="Line 92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" name="Line 93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" name="Line 94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Line 95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" name="Line 96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" name="Line 97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" name="Line 98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" name="Line 99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" name="Line 100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" name="Line 101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7" name="Line 102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8" name="Line 103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Line 104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Line 105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Line 106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" name="Line 107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Line 108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Line 109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Line 110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" name="Line 111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" name="Line 112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" name="Line 113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" name="Line 114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" name="Line 115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" name="Line 116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" name="Line 117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3" name="Line 118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4" name="Line 119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" name="Line 120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" name="Line 121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" name="Line 122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88" name="PlaceHolder 123"/>
          <p:cNvSpPr>
            <a:spLocks noGrp="1"/>
          </p:cNvSpPr>
          <p:nvPr>
            <p:ph type="title"/>
          </p:nvPr>
        </p:nvSpPr>
        <p:spPr>
          <a:xfrm>
            <a:off x="576000" y="4149720"/>
            <a:ext cx="11039760" cy="935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30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3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9" name="PlaceHolder 124"/>
          <p:cNvSpPr>
            <a:spLocks noGrp="1"/>
          </p:cNvSpPr>
          <p:nvPr>
            <p:ph type="body"/>
          </p:nvPr>
        </p:nvSpPr>
        <p:spPr>
          <a:xfrm>
            <a:off x="86778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432000" indent="-324000" algn="r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Authors 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0" name="PlaceHolder 125"/>
          <p:cNvSpPr>
            <a:spLocks noGrp="1"/>
          </p:cNvSpPr>
          <p:nvPr>
            <p:ph type="body"/>
          </p:nvPr>
        </p:nvSpPr>
        <p:spPr>
          <a:xfrm>
            <a:off x="7564320" y="5194080"/>
            <a:ext cx="4051440" cy="3236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  <a:spcBef>
                <a:spcPts val="281"/>
              </a:spcBef>
            </a:pPr>
            <a:r>
              <a:rPr lang="it-IT" sz="1400" b="0" i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Date and place</a:t>
            </a:r>
            <a:endParaRPr lang="it-IT" sz="14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1" name="PlaceHolder 126"/>
          <p:cNvSpPr>
            <a:spLocks noGrp="1"/>
          </p:cNvSpPr>
          <p:nvPr>
            <p:ph type="body"/>
          </p:nvPr>
        </p:nvSpPr>
        <p:spPr>
          <a:xfrm>
            <a:off x="55890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Additional authors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92" name="Picture 4" descr="Y:\IMMAGINE _COORDINATA_2014\LOGO_UFFICIALE\01_Polimi_centrato\eps\01_Polimi_centrato_COL_negativo.png"/>
          <p:cNvPicPr/>
          <p:nvPr/>
        </p:nvPicPr>
        <p:blipFill>
          <a:blip/>
          <a:stretch/>
        </p:blipFill>
        <p:spPr>
          <a:xfrm>
            <a:off x="5029200" y="2243880"/>
            <a:ext cx="2133360" cy="1572840"/>
          </a:xfrm>
          <a:prstGeom prst="rect">
            <a:avLst/>
          </a:prstGeom>
          <a:ln>
            <a:noFill/>
          </a:ln>
        </p:spPr>
      </p:pic>
      <p:pic>
        <p:nvPicPr>
          <p:cNvPr id="293" name="Picture 381"/>
          <p:cNvPicPr/>
          <p:nvPr/>
        </p:nvPicPr>
        <p:blipFill>
          <a:blip r:embed="rId14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333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334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5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6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7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2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3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6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7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3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4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5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8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4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5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8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0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1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3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6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7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8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9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4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5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6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8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9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0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1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2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4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5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7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8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9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1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2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3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4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5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6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7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8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9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0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1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2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3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4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5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6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7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8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9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0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1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2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3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5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6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8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9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0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2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3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54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F82D7930-D173-414E-82F9-B800287E06B9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455" name="PlaceHolder 126"/>
          <p:cNvSpPr>
            <a:spLocks noGrp="1"/>
          </p:cNvSpPr>
          <p:nvPr>
            <p:ph type="body"/>
          </p:nvPr>
        </p:nvSpPr>
        <p:spPr>
          <a:xfrm>
            <a:off x="479880" y="56952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Subtitle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56" name="PlaceHolder 127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457" name="PlaceHolder 128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80000"/>
              <a:buFont typeface="Wingdings" charset="2"/>
              <a:buChar char="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143000" lvl="2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58" name="Picture 255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45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8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500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501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2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3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4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5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6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8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9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0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1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2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3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4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5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6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7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8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9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0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1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2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3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4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5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6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7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8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9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0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1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2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3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4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5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6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7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8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9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0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1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2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3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4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5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6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7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8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9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0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1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2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3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4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5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7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8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0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1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2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3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6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7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9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0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1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2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0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1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2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3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4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6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7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9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0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21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BC3EE061-EC89-4174-9502-F7503BFEF921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622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3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624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625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4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791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665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666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7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8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9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0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1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2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3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4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5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6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7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8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9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1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2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3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4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5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6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7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8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9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0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1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2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3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4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5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6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7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8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9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0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1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2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3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4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5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6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7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8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9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0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1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2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3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4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5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6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7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8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9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0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1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2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3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4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5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6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7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8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9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0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1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2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3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4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5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6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7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8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9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0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1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2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3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4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5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6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7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8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9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0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1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2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3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4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5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6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7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8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9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0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1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2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3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4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5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6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7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8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9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0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1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2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3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4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5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6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7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8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9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0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1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2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3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4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5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86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AB56BBE2-81E2-4A21-BDA6-DC0B07C777D8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787" name="PlaceHolder 126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788" name="PlaceHolder 127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789" name="Picture 256"/>
          <p:cNvPicPr/>
          <p:nvPr/>
        </p:nvPicPr>
        <p:blipFill>
          <a:blip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790" name="Picture 2" descr="Y:\IMMAGINE _COORDINATA_2014\PPT\modello1\loghi_PNG\03_Polimi_logotipo_bandiera-1riga.png"/>
          <p:cNvPicPr/>
          <p:nvPr/>
        </p:nvPicPr>
        <p:blipFill>
          <a:blip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/>
          <a:lstStyle/>
          <a:p>
            <a:pPr marL="432000" indent="-324000" algn="ctr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40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Write your thanks</a:t>
            </a:r>
            <a:endParaRPr lang="it-IT" sz="4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29" name="Group 3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830" name="Line 4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1" name="Line 5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2" name="Line 6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3" name="Line 7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4" name="Line 8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5" name="Line 9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6" name="Line 10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7" name="Line 11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8" name="Line 12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9" name="Line 13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0" name="Line 14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1" name="Line 15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2" name="Line 16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3" name="Line 17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4" name="Line 18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5" name="Line 19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6" name="Line 20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7" name="Line 21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8" name="Line 22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9" name="Line 23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0" name="Line 24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1" name="Line 25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2" name="Line 26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3" name="Line 27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4" name="Line 28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5" name="Line 29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6" name="Line 30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7" name="Line 31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8" name="Line 32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9" name="Line 33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0" name="Line 34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1" name="Line 35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2" name="Line 36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3" name="Line 37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4" name="Line 38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5" name="Line 39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6" name="Line 40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7" name="Line 41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8" name="Line 42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9" name="Line 43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0" name="Line 44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1" name="Line 45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2" name="Line 46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3" name="Line 47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4" name="Line 48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5" name="Line 49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6" name="Line 50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7" name="Line 51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8" name="Line 52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9" name="Line 53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0" name="Line 54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1" name="Line 55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2" name="Line 56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3" name="Line 57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4" name="Line 58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5" name="Line 59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6" name="Line 60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7" name="Line 61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8" name="Line 62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9" name="Line 63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0" name="Line 64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1" name="Line 65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2" name="Line 66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3" name="Line 67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4" name="Line 68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5" name="Line 69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6" name="Line 70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7" name="Line 71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8" name="Line 72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9" name="Line 73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0" name="Line 74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1" name="Line 75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2" name="Line 76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3" name="Line 77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4" name="Line 78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5" name="Line 79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6" name="Line 80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7" name="Line 81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8" name="Line 82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9" name="Line 83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0" name="Line 84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1" name="Line 85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2" name="Line 86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3" name="Line 87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4" name="Line 88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5" name="Line 89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6" name="Line 90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7" name="Line 91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8" name="Line 92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9" name="Line 93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0" name="Line 94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1" name="Line 95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2" name="Line 96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3" name="Line 97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4" name="Line 98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5" name="Line 99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6" name="Line 100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7" name="Line 101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8" name="Line 102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9" name="Line 103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0" name="Line 104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1" name="Line 105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2" name="Line 106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3" name="Line 107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4" name="Line 108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5" name="Line 109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6" name="Line 110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7" name="Line 111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8" name="Line 112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9" name="Line 113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0" name="Line 114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1" name="Line 115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2" name="Line 116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3" name="Line 117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4" name="Line 118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5" name="Line 119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6" name="Line 120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7" name="Line 121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8" name="Line 122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9" name="Line 123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950" name="Picture 373"/>
          <p:cNvPicPr/>
          <p:nvPr/>
        </p:nvPicPr>
        <p:blipFill>
          <a:blip r:embed="rId14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  <p:pic>
        <p:nvPicPr>
          <p:cNvPr id="951" name="Picture 375"/>
          <p:cNvPicPr/>
          <p:nvPr/>
        </p:nvPicPr>
        <p:blipFill>
          <a:blip r:embed="rId15"/>
          <a:stretch/>
        </p:blipFill>
        <p:spPr>
          <a:xfrm>
            <a:off x="5028120" y="2243880"/>
            <a:ext cx="2135520" cy="1572840"/>
          </a:xfrm>
          <a:prstGeom prst="rect">
            <a:avLst/>
          </a:prstGeom>
          <a:ln>
            <a:noFill/>
          </a:ln>
        </p:spPr>
      </p:pic>
      <p:sp>
        <p:nvSpPr>
          <p:cNvPr id="952" name="PlaceHolder 12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it-IT" sz="1800" b="0" strike="noStrike" spc="-1">
                <a:solidFill>
                  <a:srgbClr val="000000"/>
                </a:solidFill>
                <a:latin typeface="Malgun Gothic Semi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title"/>
          </p:nvPr>
        </p:nvSpPr>
        <p:spPr>
          <a:xfrm>
            <a:off x="384840" y="139320"/>
            <a:ext cx="11441160" cy="8398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2200" b="1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lo stile del titolo dello schema</a:t>
            </a: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9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0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361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362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3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4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5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6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7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8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9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0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1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2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3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4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5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6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7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8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9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0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1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2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3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4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5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6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7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8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9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0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1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2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3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4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5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6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7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8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9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0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1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2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3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4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5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6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7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8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9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0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1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2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3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4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5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6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7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8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9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0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1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2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3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4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5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6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7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8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9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0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1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2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3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4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5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6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7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8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9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0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1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2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3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4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5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6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7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8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9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0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1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2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3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4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5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6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7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8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9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0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1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2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3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4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5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6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7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8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9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0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1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2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3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4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5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6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7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8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9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0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1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82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7B215C75-61D3-40C9-B071-DBBD9E0E57E8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483" name="PlaceHolder 126"/>
          <p:cNvSpPr>
            <a:spLocks noGrp="1"/>
          </p:cNvSpPr>
          <p:nvPr>
            <p:ph type="body"/>
          </p:nvPr>
        </p:nvSpPr>
        <p:spPr>
          <a:xfrm>
            <a:off x="479880" y="56952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Subtitle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4" name="PlaceHolder 127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1485" name="PlaceHolder 128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80000"/>
              <a:buFont typeface="Wingdings" charset="2"/>
              <a:buChar char="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143000" lvl="2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1486" name="Picture 255"/>
          <p:cNvPicPr/>
          <p:nvPr/>
        </p:nvPicPr>
        <p:blipFill>
          <a:blip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487" name="Picture 2" descr="Y:\IMMAGINE _COORDINATA_2014\PPT\modello1\loghi_PNG\03_Polimi_logotipo_bandiera-1riga.png"/>
          <p:cNvPicPr/>
          <p:nvPr/>
        </p:nvPicPr>
        <p:blipFill>
          <a:blip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5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6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7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528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529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0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1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2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3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4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5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6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7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8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9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0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1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2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3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4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5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6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7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8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9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0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1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2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3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4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5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6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7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8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9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0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1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2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3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4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5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6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7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8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9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0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1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2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3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4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5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6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7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8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9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0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1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2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3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4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5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6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7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8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9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0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1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2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3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4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5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6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7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8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9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0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1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2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3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4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5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6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7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8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9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0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1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2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3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4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5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6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7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8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9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0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1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2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3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4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5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6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7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8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9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0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1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2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3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4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5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6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7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8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9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0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1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2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3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4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5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6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7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8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649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6554E5D4-B42D-4F00-ABF9-5399A1393A8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650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1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652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653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TextShape 1"/>
          <p:cNvSpPr txBox="1"/>
          <p:nvPr/>
        </p:nvSpPr>
        <p:spPr>
          <a:xfrm>
            <a:off x="548640" y="4356360"/>
            <a:ext cx="11039760" cy="53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30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IAC – MIDA2 project</a:t>
            </a:r>
            <a:endParaRPr lang="it-IT" sz="30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9" name="TextShape 2"/>
          <p:cNvSpPr txBox="1"/>
          <p:nvPr/>
        </p:nvSpPr>
        <p:spPr>
          <a:xfrm>
            <a:off x="8677800" y="5905080"/>
            <a:ext cx="2937600" cy="846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0" name="TextShape 3"/>
          <p:cNvSpPr txBox="1"/>
          <p:nvPr/>
        </p:nvSpPr>
        <p:spPr>
          <a:xfrm>
            <a:off x="576000" y="5148720"/>
            <a:ext cx="11039760" cy="251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281"/>
              </a:spcBef>
            </a:pPr>
            <a:r>
              <a:rPr lang="it-IT" sz="1400" i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16</a:t>
            </a:r>
            <a:r>
              <a:rPr lang="it-IT" sz="1400" b="0" i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/09/2020, Milano</a:t>
            </a:r>
            <a:endParaRPr lang="it-IT" sz="1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1" name="TextShape 4"/>
          <p:cNvSpPr txBox="1"/>
          <p:nvPr/>
        </p:nvSpPr>
        <p:spPr>
          <a:xfrm>
            <a:off x="9216000" y="5905080"/>
            <a:ext cx="2937600" cy="846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Carmelo Valore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Aerodynamic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forces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5000" y="1127880"/>
            <a:ext cx="1214700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drag force impacts on the body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acceleration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contribution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negative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because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applied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opposite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contribution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lift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increases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Linear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dependency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air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density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drag/lift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area S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surface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.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Square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dependency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body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B44CBA8-E8B9-4AF0-A93A-05F436EEE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366" y="4068801"/>
            <a:ext cx="2629267" cy="838317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0490125A-3AD7-45F6-BBA9-1C6142426CB0}"/>
              </a:ext>
            </a:extLst>
          </p:cNvPr>
          <p:cNvGrpSpPr/>
          <p:nvPr/>
        </p:nvGrpSpPr>
        <p:grpSpPr>
          <a:xfrm>
            <a:off x="1659124" y="2313252"/>
            <a:ext cx="8957750" cy="1153465"/>
            <a:chOff x="1392880" y="1766998"/>
            <a:chExt cx="8957750" cy="1153465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9C9B64CD-28BC-49C4-BAB1-C571A8E1A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2880" y="1920198"/>
              <a:ext cx="8859486" cy="1000265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39DC19AE-F442-4FF7-B9E9-88D8529FA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07" r="57633" b="63450"/>
            <a:stretch/>
          </p:blipFill>
          <p:spPr>
            <a:xfrm>
              <a:off x="9455084" y="1766998"/>
              <a:ext cx="895546" cy="306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257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Fuel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consumption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79880" y="1156161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has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modelled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by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taking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account the power output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P = 0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while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braking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multiplied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express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15F0B21-5C6E-424D-9FDC-417B64D89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803" y="3765981"/>
            <a:ext cx="6497794" cy="11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42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Tyre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wear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79880" y="1156161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Based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Archard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model has been converted in order to take into account, instead of the sliding velocity, the forces acting on the wheels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So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depends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on: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pressure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it-IT" sz="2400" b="0" strike="noStrike" spc="-1" baseline="-25000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b="0" strike="noStrike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=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b="0" strike="noStrike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it-IT" sz="2400" b="0" strike="noStrike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/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Tyre_contact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_a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rea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Forces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it-IT" sz="2400" b="0" strike="noStrike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acting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K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opportunely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chosen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2C8DA24-E20A-441F-91A6-EF14A288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389" y="4628561"/>
            <a:ext cx="4905960" cy="150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31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Banking (slide 1)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357660" y="1054482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Banking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model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take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acount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shape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Indianapolis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circuit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simplify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model, the car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assumed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always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travel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parallel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tangent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curve.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way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only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projection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weight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along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road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surface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75B960-3AB9-40A1-BF8E-03B9D2B04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43" b="7713"/>
          <a:stretch/>
        </p:blipFill>
        <p:spPr>
          <a:xfrm>
            <a:off x="6938475" y="3901616"/>
            <a:ext cx="4175727" cy="254036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127C6F2-7E6C-4E09-90D7-EAD5B0F9A2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80" t="3901" r="2580" b="5282"/>
          <a:stretch/>
        </p:blipFill>
        <p:spPr>
          <a:xfrm>
            <a:off x="1448914" y="3535775"/>
            <a:ext cx="3291628" cy="290620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F957E7-37E2-495A-9AAF-EF60CEC66B3E}"/>
              </a:ext>
            </a:extLst>
          </p:cNvPr>
          <p:cNvSpPr txBox="1"/>
          <p:nvPr/>
        </p:nvSpPr>
        <p:spPr>
          <a:xfrm>
            <a:off x="6138000" y="3500273"/>
            <a:ext cx="183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view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283086-36D4-4D7C-84D4-596E0884CF90}"/>
              </a:ext>
            </a:extLst>
          </p:cNvPr>
          <p:cNvSpPr txBox="1"/>
          <p:nvPr/>
        </p:nvSpPr>
        <p:spPr>
          <a:xfrm>
            <a:off x="825474" y="3535775"/>
            <a:ext cx="272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view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565167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Banking (slide 2)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-94268" y="14401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assumptions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projection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mg*sin(</a:t>
            </a:r>
            <a:r>
              <a:rPr lang="el-GR" sz="2400" spc="-1" dirty="0">
                <a:solidFill>
                  <a:srgbClr val="000000"/>
                </a:solidFill>
                <a:latin typeface="Malgun Gothic Semilight"/>
              </a:rPr>
              <a:t>γ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)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will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directed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center of the curve.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Thus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projected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again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state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75B960-3AB9-40A1-BF8E-03B9D2B0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611" y="1131647"/>
            <a:ext cx="4028389" cy="260393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4AA4235-2088-4B9C-8B22-CE120C60BC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5" b="19492"/>
          <a:stretch/>
        </p:blipFill>
        <p:spPr>
          <a:xfrm>
            <a:off x="20700" y="4044116"/>
            <a:ext cx="12150000" cy="209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46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254524" y="14401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assumptions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made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determine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change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aerodynamic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if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traversing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or curvature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straight path: the drag force decrease is of 15% while the lift force decrease is of 30%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>
                <a:solidFill>
                  <a:srgbClr val="000000"/>
                </a:solidFill>
                <a:latin typeface="Malgun Gothic Semilight"/>
              </a:rPr>
              <a:t>curved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path: the drag force decrease is of 15% while the lift force is left unchanged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374369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80180" y="1981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Validation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 the model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254524" y="1025397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aspects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analysed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so far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contribute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define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Some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test and validate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.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objective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analyse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behaviour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manouvers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Non-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on a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banked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road</a:t>
            </a: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Accelerating-Braking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Constant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steer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incresing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Sinusoidal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wave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Constant speed and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increasing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steering angle</a:t>
            </a: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More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details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be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found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PDF</a:t>
            </a:r>
          </a:p>
        </p:txBody>
      </p:sp>
    </p:spTree>
    <p:extLst>
      <p:ext uri="{BB962C8B-B14F-4D97-AF65-F5344CB8AC3E}">
        <p14:creationId xmlns:p14="http://schemas.microsoft.com/office/powerpoint/2010/main" val="189789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 make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move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desired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trajectory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necessary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design a controller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first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linearize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model to design the controller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We choose as operating point for linearization a point where we assume that: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vehicle is moving on a straight path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vehicle has a constant longitudinal speed</a:t>
            </a:r>
          </a:p>
        </p:txBody>
      </p:sp>
    </p:spTree>
    <p:extLst>
      <p:ext uri="{BB962C8B-B14F-4D97-AF65-F5344CB8AC3E}">
        <p14:creationId xmlns:p14="http://schemas.microsoft.com/office/powerpoint/2010/main" val="2391383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D9E2351-4188-494F-A24A-ED5D82470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2240336" y="1506759"/>
            <a:ext cx="5999585" cy="2092533"/>
          </a:xfrm>
          <a:prstGeom prst="rect">
            <a:avLst/>
          </a:prstGeom>
        </p:spPr>
      </p:pic>
      <p:sp>
        <p:nvSpPr>
          <p:cNvPr id="3039" name="TextShape 4"/>
          <p:cNvSpPr txBox="1"/>
          <p:nvPr/>
        </p:nvSpPr>
        <p:spPr>
          <a:xfrm>
            <a:off x="225356" y="1304975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Non linear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equation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model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values of states and inputs at the considered operating point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Linearized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dynamic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D614055-F26B-47FA-BD70-2BB048DCB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56" y="1713770"/>
            <a:ext cx="1285308" cy="188552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55E6C1FB-C25B-4C95-8385-E468F0CF3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665" y="1283904"/>
            <a:ext cx="2976295" cy="230814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4BBDE9B-8F09-470A-BF85-8447A2930A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26" t="13741" r="3246"/>
          <a:stretch/>
        </p:blipFill>
        <p:spPr>
          <a:xfrm>
            <a:off x="2725471" y="4330458"/>
            <a:ext cx="2315852" cy="204156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CDF9FC4-B43A-407F-8FBB-BF7F1647EC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040" t="-634"/>
          <a:stretch/>
        </p:blipFill>
        <p:spPr>
          <a:xfrm>
            <a:off x="6306532" y="4466079"/>
            <a:ext cx="1543290" cy="19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33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Expanding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system in a Taylor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series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Considering linear tyre model and linear version of the slip angles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2B05FEC-A930-4CD8-9489-5EA31861E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652" y="1747319"/>
            <a:ext cx="7668695" cy="79068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DE4FE83-498F-4FBD-ABBC-7CB7FF136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043" y="3429000"/>
            <a:ext cx="3962114" cy="28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81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45748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Project‘s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objective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357660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goal of the project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create a car simulator running on Indianapolis Motor Speedway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focus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relevant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data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be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useful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the Indy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Autonomous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challenge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the car model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correspond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data of the car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will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competition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Developed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Matlab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/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Simulink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47078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202131" y="1164658"/>
            <a:ext cx="119448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C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 and C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chosen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best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approximate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in the case of small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angles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mean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each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D33C0FC-6139-4B28-A6CF-3EC6EFF6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58" y="1969587"/>
            <a:ext cx="8232511" cy="448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94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351CA2B-0746-4787-9B74-CB329F462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57" y="1949352"/>
            <a:ext cx="8974867" cy="4042433"/>
          </a:xfrm>
          <a:prstGeom prst="rect">
            <a:avLst/>
          </a:prstGeom>
        </p:spPr>
      </p:pic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So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linearized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948AD23-4C3B-41F6-AD40-A5C270E5F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76" y="2346330"/>
            <a:ext cx="1590897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2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254524" y="14401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particular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case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possible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split the control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logic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independent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controllers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Ø"/>
            </a:pP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Longitudinal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controller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 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controlling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b="1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it-IT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makes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follow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along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predefined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trajectory</a:t>
            </a: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Ø"/>
            </a:pP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controller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 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controlling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steering angle 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δ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minimize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virtual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point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determined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status and the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lookahead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distance</a:t>
            </a: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86285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goal of the longitudinal controller is to make the vehicle follow a given speed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speed profile is provided through an array of reference velocities indexed by the curvilinear abscissa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reference velocity in a specific point of the track is found by looking up this array searching for the nearest point in the trajectory from the actual position of the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design the regulator we used the transfer function from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T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in the linearized model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74063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225484"/>
            <a:ext cx="11354148" cy="1318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Transfer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between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:     								</a:t>
            </a: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29DAA05-0BD7-428B-AACB-3CD792EBD340}"/>
                  </a:ext>
                </a:extLst>
              </p:cNvPr>
              <p:cNvSpPr txBox="1"/>
              <p:nvPr/>
            </p:nvSpPr>
            <p:spPr>
              <a:xfrm>
                <a:off x="5788702" y="1150069"/>
                <a:ext cx="3154039" cy="561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sz="2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𝑚𝑇</m:t>
                        </m:r>
                      </m:num>
                      <m:den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it-IT" sz="2500" dirty="0"/>
                  <a:t> = G(s)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29DAA05-0BD7-428B-AACB-3CD792EBD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02" y="1150069"/>
                <a:ext cx="3154039" cy="561629"/>
              </a:xfrm>
              <a:prstGeom prst="rect">
                <a:avLst/>
              </a:prstGeom>
              <a:blipFill>
                <a:blip r:embed="rId2"/>
                <a:stretch>
                  <a:fillRect l="-193" t="-1087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tavolo, sedendo, computer, portatile&#10;&#10;Descrizione generata automaticamente">
            <a:extLst>
              <a:ext uri="{FF2B5EF4-FFF2-40B4-BE49-F238E27FC236}">
                <a16:creationId xmlns:a16="http://schemas.microsoft.com/office/drawing/2014/main" id="{A3B35CAB-204C-4940-8D55-5DAC9D5AB9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5278" r="8151" b="5196"/>
          <a:stretch/>
        </p:blipFill>
        <p:spPr>
          <a:xfrm>
            <a:off x="1838204" y="1939964"/>
            <a:ext cx="8432800" cy="446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54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171323"/>
            <a:ext cx="11354148" cy="210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Regulator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designed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 open loop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has a bandwidth of at least 1 [Hz]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Courier New" panose="02070309020205020404" pitchFamily="49" charset="0"/>
              <a:buChar char="o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rejects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ramp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disturbances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Courier New" panose="02070309020205020404" pitchFamily="49" charset="0"/>
              <a:buChar char="o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loop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closed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						</a:t>
            </a: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A5B56275-D402-478F-B212-E5CF24C9F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28" y="3403370"/>
            <a:ext cx="7738344" cy="281183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5B8470B-A298-4B5A-A0DD-B466AB0E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766" y="1560597"/>
            <a:ext cx="4163006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18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Tuned parameters are: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= 0.06 [Hz]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= 0.03 [Hz]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k = 5.2 x 10</a:t>
            </a:r>
            <a:r>
              <a:rPr lang="en-GB" sz="2400" spc="-1" baseline="30000" dirty="0">
                <a:solidFill>
                  <a:srgbClr val="000000"/>
                </a:solidFill>
                <a:latin typeface="Malgun Gothic Semilight"/>
              </a:rPr>
              <a:t>3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double zeros were chosen to be coincident for tuning simplicity and were added to obtain a raise of the phase margin in order for the system to be stable. The pole at frequency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was added to obtain the desired bandwidth and to have a causal regulator.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0578B4B-350A-4458-9184-396F906F9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187" y="1463103"/>
            <a:ext cx="4163006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25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Bode plot of L(s)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function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 descr="Immagine che contiene testo, mappa, tavolo, largo&#10;&#10;Descrizione generata automaticamente">
            <a:extLst>
              <a:ext uri="{FF2B5EF4-FFF2-40B4-BE49-F238E27FC236}">
                <a16:creationId xmlns:a16="http://schemas.microsoft.com/office/drawing/2014/main" id="{29B94553-CF48-4756-95C4-94F5847944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t="5900" r="7877" b="5228"/>
          <a:stretch/>
        </p:blipFill>
        <p:spPr>
          <a:xfrm>
            <a:off x="1283784" y="1168924"/>
            <a:ext cx="9844531" cy="51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34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 - Tracking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velocity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results</a:t>
            </a:r>
            <a:endParaRPr lang="en-GB" sz="28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A3755DE-0D90-4E51-9407-A303BDD5A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5" y="1055803"/>
            <a:ext cx="10160665" cy="534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6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goal of the </a:t>
            </a: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lateral controller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is to minimize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virtual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point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determined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vehicle’s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position,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vehicle’s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heading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direction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the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lookahead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distance</a:t>
            </a: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idea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behind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virtual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point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foresee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car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will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be in the </a:t>
            </a:r>
          </a:p>
          <a:p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«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next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instants» and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steer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better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tracking</a:t>
            </a:r>
          </a:p>
          <a:p>
            <a:endParaRPr lang="it-IT" sz="32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1C413300-993B-4193-BCA3-71BE5E3BB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31" y="2151321"/>
            <a:ext cx="6012293" cy="4227394"/>
          </a:xfrm>
          <a:prstGeom prst="rect">
            <a:avLst/>
          </a:prstGeom>
        </p:spPr>
      </p:pic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041831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45748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Project‘s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structure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51599" y="1071318"/>
            <a:ext cx="10766297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three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main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points on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which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focused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during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project are: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Model of the car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 a 3-DOF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bicycle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represent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dynamics of the car with non-linear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1" strike="noStrike" spc="-1" dirty="0">
                <a:solidFill>
                  <a:srgbClr val="000000"/>
                </a:solidFill>
                <a:latin typeface="Malgun Gothic Semilight"/>
              </a:rPr>
              <a:t>Controller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: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regulators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designed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with loop-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shaping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techniques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able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to make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follow a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predefined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trajectory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Final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: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from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one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full race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validate the model and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analyse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data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about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effect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slipstreaming</a:t>
            </a:r>
            <a:endParaRPr lang="it-IT" sz="240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386478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build the lateral controller a slight modification in the considered state space model has been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From the linearized model we first neglect the longitudinal dynamics and consider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AA5EC81-11D1-438F-9925-2DCB2772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82" y="3103328"/>
            <a:ext cx="1124107" cy="90500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ACAD2FB-AFD1-4DFF-BDF5-B37E27D6C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02" y="4310180"/>
            <a:ext cx="8345065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11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Then we make a change in the states by exploiting the following assumption that v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T0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corresponds to V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given that the vehicle is traversing a straight path and </a:t>
            </a:r>
            <a:r>
              <a:rPr lang="el-GR" sz="2400" spc="-1" dirty="0">
                <a:solidFill>
                  <a:srgbClr val="000000"/>
                </a:solidFill>
                <a:latin typeface="Malgun Gothic Semilight"/>
              </a:rPr>
              <a:t>β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is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Thus obtaining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B75ADC9-3173-4E88-A38E-8502B383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69" y="2409064"/>
            <a:ext cx="2124371" cy="495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317AEAA-CDAD-4B14-8251-7984DF5E4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3" t="58082" r="7481" b="7923"/>
          <a:stretch/>
        </p:blipFill>
        <p:spPr>
          <a:xfrm>
            <a:off x="8384228" y="2178336"/>
            <a:ext cx="1442301" cy="95210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B860373-2DFD-4B7B-B61E-D8C068C41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313"/>
          <a:stretch/>
        </p:blipFill>
        <p:spPr>
          <a:xfrm>
            <a:off x="5193325" y="2406705"/>
            <a:ext cx="1648055" cy="49537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40CC548-84F2-44A9-BC1C-AB104EEA2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650" y="3953568"/>
            <a:ext cx="9547403" cy="225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35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225484"/>
            <a:ext cx="11354148" cy="3185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0900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this model two states and an input 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ρ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(for the curvature)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have been added to take into consideration the dynamic of the 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		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cg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represents the lateral positioning error with respect to the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center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of gravity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∆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ψ</a:t>
            </a: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is the heading angle error, representing the difference between the desired yaw angle and the actual one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				</a:t>
            </a: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3161A22-0103-4086-A147-1687946A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085" y="4328991"/>
            <a:ext cx="5591233" cy="15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61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4B834CA-69BB-4F0A-A59E-1E21E038B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520" y="1553637"/>
            <a:ext cx="8203584" cy="491131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472762E-4827-44ED-BAAC-8E1E42771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09" y="3278377"/>
            <a:ext cx="3328131" cy="146183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2533B5-35BD-4D16-9476-73DE3F9A897D}"/>
              </a:ext>
            </a:extLst>
          </p:cNvPr>
          <p:cNvSpPr txBox="1"/>
          <p:nvPr/>
        </p:nvSpPr>
        <p:spPr>
          <a:xfrm>
            <a:off x="538619" y="1201483"/>
            <a:ext cx="8066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Using the small angle assumption and considering that the vehicle is well tracked we can also simplify</a:t>
            </a:r>
            <a:endParaRPr lang="en-GB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0819B75-034F-4AE3-BA94-9EAA48B13AC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881575" y="2167003"/>
            <a:ext cx="0" cy="11113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233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588B93-960C-48AC-8F2B-A3827D651CA4}"/>
              </a:ext>
            </a:extLst>
          </p:cNvPr>
          <p:cNvSpPr txBox="1"/>
          <p:nvPr/>
        </p:nvSpPr>
        <p:spPr>
          <a:xfrm>
            <a:off x="246247" y="1247358"/>
            <a:ext cx="11783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So we have the following state space model having as output the error on the lookahead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that will be the sum of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cg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and of the error determined by the lookahead distance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d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*</a:t>
            </a: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∆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ψ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d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=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/k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BAE9EF7-ABCC-4B54-81A7-329892E56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1" t="4070"/>
          <a:stretch/>
        </p:blipFill>
        <p:spPr>
          <a:xfrm>
            <a:off x="246247" y="2666236"/>
            <a:ext cx="8280290" cy="274949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40DFB37-822C-4F84-971A-3F381AB88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0" t="27398" r="4906" b="-1"/>
          <a:stretch/>
        </p:blipFill>
        <p:spPr>
          <a:xfrm>
            <a:off x="8960226" y="3530022"/>
            <a:ext cx="3082565" cy="144293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8FB00A-81B2-498E-9C97-1DEFAB7693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87" t="7074" r="4327" b="74358"/>
          <a:stretch/>
        </p:blipFill>
        <p:spPr>
          <a:xfrm>
            <a:off x="9125147" y="2604223"/>
            <a:ext cx="2743200" cy="369027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23D4FD17-5EE7-490D-9FE1-8454EF6D381A}"/>
              </a:ext>
            </a:extLst>
          </p:cNvPr>
          <p:cNvCxnSpPr>
            <a:cxnSpLocks/>
          </p:cNvCxnSpPr>
          <p:nvPr/>
        </p:nvCxnSpPr>
        <p:spPr>
          <a:xfrm>
            <a:off x="8748074" y="2375555"/>
            <a:ext cx="0" cy="36387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195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26258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588B93-960C-48AC-8F2B-A3827D651CA4}"/>
              </a:ext>
            </a:extLst>
          </p:cNvPr>
          <p:cNvSpPr txBox="1"/>
          <p:nvPr/>
        </p:nvSpPr>
        <p:spPr>
          <a:xfrm>
            <a:off x="438784" y="1223724"/>
            <a:ext cx="108596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transfer function obtained from the steering angle 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δ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With 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N(s)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D(s):</a:t>
            </a:r>
            <a:endParaRPr lang="en-GB" sz="2400" b="1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D0B8852-C712-4996-AF7D-687ABD261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860" y="1965341"/>
            <a:ext cx="2857899" cy="8764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292F7F2-3772-4D24-A70E-7A130825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278" y="3406958"/>
            <a:ext cx="5058481" cy="142894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0035D8D-0ACB-4D79-A8D3-097F5B7B4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433" y="4933256"/>
            <a:ext cx="6992326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96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A18EB28-4BF9-4029-9C7D-38CDF5CD1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7328" y="3063187"/>
            <a:ext cx="6960705" cy="2950979"/>
          </a:xfrm>
          <a:prstGeom prst="rect">
            <a:avLst/>
          </a:prstGeom>
        </p:spPr>
      </p:pic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26258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588B93-960C-48AC-8F2B-A3827D651CA4}"/>
              </a:ext>
            </a:extLst>
          </p:cNvPr>
          <p:cNvSpPr txBox="1"/>
          <p:nvPr/>
        </p:nvSpPr>
        <p:spPr>
          <a:xfrm>
            <a:off x="438784" y="1223724"/>
            <a:ext cx="108596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transfer function obtained from the curvature 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ρ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block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diagram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  <a:endParaRPr lang="en-GB" sz="2400" b="1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254434-94AA-44BE-A3A4-9DDBA3498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88" y="1904597"/>
            <a:ext cx="3274435" cy="9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53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26258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Bode plot of the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plant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G(s)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at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different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velocities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C21D085-9DAC-4259-8970-C852A979C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54" y="1098458"/>
            <a:ext cx="9951091" cy="52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27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55B97AA6-D74C-4BF8-A04A-CB5C6FD48113}"/>
              </a:ext>
            </a:extLst>
          </p:cNvPr>
          <p:cNvSpPr txBox="1"/>
          <p:nvPr/>
        </p:nvSpPr>
        <p:spPr>
          <a:xfrm>
            <a:off x="438784" y="1121910"/>
            <a:ext cx="117082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Starting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from the transfer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plant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the following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regulator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R(s)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designed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tuned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parameteres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= 0.01 [Hz]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k = 2*10</a:t>
            </a:r>
            <a:r>
              <a:rPr lang="en-GB" sz="2400" spc="-1" baseline="30000" dirty="0">
                <a:solidFill>
                  <a:srgbClr val="000000"/>
                </a:solidFill>
                <a:latin typeface="Malgun Gothic Semilight"/>
              </a:rPr>
              <a:t>-4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combining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R(s) and G(s)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closed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-loop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 system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rejects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step curvature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disturbances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second integrator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added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during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testing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phase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overwhelm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non-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linearity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conditions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No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rescheduling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since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bandwidth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similar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controller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A9BD5A2-B55D-46CB-9BB6-3992BC4C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408" y="2117915"/>
            <a:ext cx="3810532" cy="96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65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Bode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diagram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 L(s)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different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velocities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675CF03-3893-4B0A-9501-FC14D4101F1C}"/>
              </a:ext>
            </a:extLst>
          </p:cNvPr>
          <p:cNvSpPr/>
          <p:nvPr/>
        </p:nvSpPr>
        <p:spPr>
          <a:xfrm>
            <a:off x="9822730" y="5766161"/>
            <a:ext cx="2234152" cy="50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2A4303A-FB26-4349-A667-5BFF8F951FB8}"/>
              </a:ext>
            </a:extLst>
          </p:cNvPr>
          <p:cNvSpPr/>
          <p:nvPr/>
        </p:nvSpPr>
        <p:spPr>
          <a:xfrm>
            <a:off x="9313683" y="5129852"/>
            <a:ext cx="2234152" cy="50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4314F75-FBD1-4265-9A04-D0F2CB5A6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96" y="1079650"/>
            <a:ext cx="10380096" cy="537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5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Dynamic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79880" y="11278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Dynamic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bicycle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Aerodynamic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forces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 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Tyre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Banking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A68F7DE-FD24-4749-8FDC-E11AB924F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777" y="1429881"/>
            <a:ext cx="5951743" cy="461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23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Step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response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 L(s)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different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velocities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49FDB87-E57E-4221-A6D7-46DDB3207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5" y="1112021"/>
            <a:ext cx="10269263" cy="531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0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controller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046F2-C5CB-4406-AB27-4197AAD23A7C}"/>
              </a:ext>
            </a:extLst>
          </p:cNvPr>
          <p:cNvSpPr txBox="1"/>
          <p:nvPr/>
        </p:nvSpPr>
        <p:spPr>
          <a:xfrm>
            <a:off x="438784" y="1309725"/>
            <a:ext cx="11010507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Lookahead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varies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instantly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factor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1/k with k =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feed-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forward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mechanism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implemented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curvature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referred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current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position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multiplied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D822B618-DEC4-40EC-BCA0-A9B67F1CBF1C}"/>
              </a:ext>
            </a:extLst>
          </p:cNvPr>
          <p:cNvGrpSpPr/>
          <p:nvPr/>
        </p:nvGrpSpPr>
        <p:grpSpPr>
          <a:xfrm>
            <a:off x="1212144" y="4590853"/>
            <a:ext cx="9641975" cy="930422"/>
            <a:chOff x="1046374" y="4056473"/>
            <a:chExt cx="9132928" cy="849954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786E2176-173C-41E7-9AA0-A5B881885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4" t="33023" r="1518" b="6346"/>
            <a:stretch/>
          </p:blipFill>
          <p:spPr>
            <a:xfrm>
              <a:off x="5285022" y="4056473"/>
              <a:ext cx="4894280" cy="849954"/>
            </a:xfrm>
            <a:prstGeom prst="rect">
              <a:avLst/>
            </a:prstGeom>
          </p:spPr>
        </p:pic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8A7296EA-83A1-4D72-A7C2-A869778DA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145" b="68556"/>
            <a:stretch/>
          </p:blipFill>
          <p:spPr>
            <a:xfrm>
              <a:off x="1046374" y="4261651"/>
              <a:ext cx="4172660" cy="434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4919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controller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046F2-C5CB-4406-AB27-4197AAD23A7C}"/>
              </a:ext>
            </a:extLst>
          </p:cNvPr>
          <p:cNvSpPr txBox="1"/>
          <p:nvPr/>
        </p:nvSpPr>
        <p:spPr>
          <a:xfrm>
            <a:off x="593889" y="1337577"/>
            <a:ext cx="120788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Final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block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diagram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2F22AE9-8F45-47B5-8F3D-388B376D0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982" y="1923069"/>
            <a:ext cx="9258860" cy="392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08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046F2-C5CB-4406-AB27-4197AAD23A7C}"/>
              </a:ext>
            </a:extLst>
          </p:cNvPr>
          <p:cNvSpPr txBox="1"/>
          <p:nvPr/>
        </p:nvSpPr>
        <p:spPr>
          <a:xfrm>
            <a:off x="273378" y="1085609"/>
            <a:ext cx="120788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After the design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phase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controllers,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they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tested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original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non-linear model 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shown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following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846DCD6-2033-47E9-9341-90EA10D0C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6"/>
          <a:stretch/>
        </p:blipFill>
        <p:spPr>
          <a:xfrm>
            <a:off x="1941922" y="1873569"/>
            <a:ext cx="8559538" cy="45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31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speed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profile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tracking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A9F412-522D-4B86-A022-B461ED8C0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6" t="3854" r="1144" b="5352"/>
          <a:stretch/>
        </p:blipFill>
        <p:spPr>
          <a:xfrm>
            <a:off x="598106" y="1234911"/>
            <a:ext cx="11072318" cy="50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08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 center of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gravity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4B21A9C-1365-4B7F-B169-97B11E2ED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" t="7860" r="1458" b="2771"/>
          <a:stretch/>
        </p:blipFill>
        <p:spPr>
          <a:xfrm>
            <a:off x="335802" y="1234912"/>
            <a:ext cx="11419423" cy="511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07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lookahead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A29D706-15F8-4578-BB1C-BA24BD113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" t="3866" r="627" b="2039"/>
          <a:stretch/>
        </p:blipFill>
        <p:spPr>
          <a:xfrm>
            <a:off x="797320" y="1263192"/>
            <a:ext cx="10622588" cy="509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64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Controlled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steering angle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BC80FA7-CC1D-4B27-A959-4CC28DCCC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4" t="3678" r="1015" b="2053"/>
          <a:stretch/>
        </p:blipFill>
        <p:spPr>
          <a:xfrm>
            <a:off x="670320" y="1168924"/>
            <a:ext cx="10845811" cy="512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97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150070"/>
            <a:ext cx="10887959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After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definition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model and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controllers some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evaluate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performances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following the track with an high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around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80-85m/s).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particular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 «stress test»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performed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extreme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conditions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-ON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-OFF) and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fixed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914400" lvl="1" indent="-457200">
              <a:buFont typeface="+mj-lt"/>
              <a:buAutoNum type="arabicPeriod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an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entire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race (20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)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factor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the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conditions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(ON/OFF).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factors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chosen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push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limit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also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achieve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good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tracking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both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situations</a:t>
            </a:r>
          </a:p>
          <a:p>
            <a:pPr marL="914400" lvl="1" indent="-457200">
              <a:buFont typeface="+mj-lt"/>
              <a:buAutoNum type="arabicPeriod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A test has been executed to show how an error on the estimation of tyre wear impacts on the lap time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436071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Stress test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150070"/>
            <a:ext cx="108879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goal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test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show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how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impact on the performances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three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races: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first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second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third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 for the first 10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for the last 10 </a:t>
            </a: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same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larger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predefined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threshold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(2m),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stops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372000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3632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Dynamic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0" y="1250778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Initial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Equilibrium with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inertial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fram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Oij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FA72F03-3DB4-41E7-9FFB-679A997AE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5" t="-649" r="6752" b="-1"/>
          <a:stretch/>
        </p:blipFill>
        <p:spPr>
          <a:xfrm>
            <a:off x="277213" y="2671816"/>
            <a:ext cx="7280923" cy="166125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6129B76-04C0-4F85-B75D-F51003E26F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6" t="17442" r="13500" b="8105"/>
          <a:stretch/>
        </p:blipFill>
        <p:spPr>
          <a:xfrm>
            <a:off x="2026179" y="4543720"/>
            <a:ext cx="4168307" cy="143287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C786308-6B1E-4120-83DD-643CE4B7F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668" y="2121303"/>
            <a:ext cx="3741749" cy="29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19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Stress test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214501"/>
            <a:ext cx="109560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clearly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show a positive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effect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.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particular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race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terminates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after 12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race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terminates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after 15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race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both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slisptream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slisptream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terminates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after 14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due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fact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drag and lift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decrease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modulus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allows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maintain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giving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less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.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Thus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second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784013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saturation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679A316-71CA-41A2-A4D0-CA1BC1F2C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7" y="1064265"/>
            <a:ext cx="9967274" cy="528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473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reduction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E062CFA-6274-418A-997D-7A9C2C19A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213" y="1530738"/>
            <a:ext cx="9060759" cy="485065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8DD38F-40F0-4B41-A373-A9742FF01D5D}"/>
              </a:ext>
            </a:extLst>
          </p:cNvPr>
          <p:cNvSpPr txBox="1"/>
          <p:nvPr/>
        </p:nvSpPr>
        <p:spPr>
          <a:xfrm>
            <a:off x="438784" y="1093509"/>
            <a:ext cx="1097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-1" dirty="0">
                <a:solidFill>
                  <a:srgbClr val="000000"/>
                </a:solidFill>
                <a:latin typeface="Malgun Gothic Semilight"/>
              </a:rPr>
              <a:t>Ellipse reduction due to the wear - 14% less on rear tyre - 7% loss on front tyre</a:t>
            </a:r>
          </a:p>
        </p:txBody>
      </p:sp>
    </p:spTree>
    <p:extLst>
      <p:ext uri="{BB962C8B-B14F-4D97-AF65-F5344CB8AC3E}">
        <p14:creationId xmlns:p14="http://schemas.microsoft.com/office/powerpoint/2010/main" val="1990224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saturation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D88DD45-D4D7-4881-B3AB-C0C40CD2F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80" y="1070639"/>
            <a:ext cx="9891860" cy="531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692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reduction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8DD38F-40F0-4B41-A373-A9742FF01D5D}"/>
              </a:ext>
            </a:extLst>
          </p:cNvPr>
          <p:cNvSpPr txBox="1"/>
          <p:nvPr/>
        </p:nvSpPr>
        <p:spPr>
          <a:xfrm>
            <a:off x="438784" y="1093509"/>
            <a:ext cx="1097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Ellipse reduction due to the wear - 16% less on rear tyre - 9% loss on front tyre</a:t>
            </a:r>
            <a:endParaRPr lang="en-GB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E101C0C-B283-4B23-BE54-424C15D2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011" y="1462841"/>
            <a:ext cx="9006109" cy="49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355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155975" y="195426"/>
            <a:ext cx="11957463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comparison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between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</a:t>
            </a:r>
            <a:r>
              <a:rPr lang="it-IT" sz="2600" b="1" spc="-1" baseline="-25000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xR</a:t>
            </a:r>
            <a:r>
              <a:rPr lang="it-IT" sz="2600" b="1" spc="-1" baseline="-25000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when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slisptream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ON/OFF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 descr="Immagine che contiene mappa, sedendo, tavolo, piccolo&#10;&#10;Descrizione generata automaticamente">
            <a:extLst>
              <a:ext uri="{FF2B5EF4-FFF2-40B4-BE49-F238E27FC236}">
                <a16:creationId xmlns:a16="http://schemas.microsoft.com/office/drawing/2014/main" id="{EDF7C426-55D4-49EC-81DF-AF6A94B8C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2" t="5348" r="8608" b="5041"/>
          <a:stretch/>
        </p:blipFill>
        <p:spPr>
          <a:xfrm>
            <a:off x="914401" y="1084082"/>
            <a:ext cx="10058401" cy="532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979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2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150070"/>
            <a:ext cx="10887959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goal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test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simulate a more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realistic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scenario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ego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«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aware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»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also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reduced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apply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not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correlation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between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reference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handled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decreases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situation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which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-ON 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-OFF),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constant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adjust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reference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speed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test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carried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running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entire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races: the first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always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 and the second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always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</a:t>
            </a: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5764124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2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046373"/>
            <a:ext cx="1088795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following are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678180" lvl="1">
              <a:buFont typeface="Arial" panose="020B0604020202020204" pitchFamily="34" charset="0"/>
              <a:buChar char="•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OFF – 20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Race time: 1010.495 s -&gt; 50.525 s/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endParaRPr lang="it-IT" spc="-1" dirty="0">
              <a:solidFill>
                <a:srgbClr val="000000"/>
              </a:solidFill>
              <a:latin typeface="Malgun Gothic Semilight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Max speed on the first vs last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 88 m/s vs 84.2 m/s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Reduction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 the maximum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force on the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rear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the end of the race: 24.05 %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Reduction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 the maximum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force on the front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the end of the race: 14.92 %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 57.91 kg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consumed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/ 0.09 kg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remaining</a:t>
            </a:r>
            <a:endParaRPr lang="it-IT" spc="-1" dirty="0">
              <a:solidFill>
                <a:srgbClr val="000000"/>
              </a:solidFill>
              <a:latin typeface="Malgun Gothic Semilight"/>
            </a:endParaRPr>
          </a:p>
          <a:p>
            <a:pPr lvl="2"/>
            <a:endParaRPr lang="it-IT" spc="-1" dirty="0">
              <a:solidFill>
                <a:srgbClr val="000000"/>
              </a:solidFill>
              <a:latin typeface="Malgun Gothic Semilight"/>
            </a:endParaRPr>
          </a:p>
          <a:p>
            <a:pPr marL="678180" lvl="1">
              <a:buFont typeface="Arial" panose="020B0604020202020204" pitchFamily="34" charset="0"/>
              <a:buChar char="•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ON – 20 giri: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Race time: 1001.475 s -&gt; 50,074 s/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endParaRPr lang="it-IT" spc="-1" dirty="0">
              <a:solidFill>
                <a:srgbClr val="000000"/>
              </a:solidFill>
              <a:latin typeface="Malgun Gothic Semilight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Max speed on the first vs last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 88 m/s -&gt; 85.7 m/s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Reduction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 the maximum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force on the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rear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the end of the race: 22.07 %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Reduction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 the maximum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force on the front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the end of the race: 13.82 %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 51.71 kg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consumed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/ 6.29 kg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remaining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612190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2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046373"/>
            <a:ext cx="10887959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Analysing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may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see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Total race time is reduced by around 9 seconds, so an average of 0.5 seconds per lap that could be significant in a race   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Peak velocity increases by the 2%, from 84.2 [m/s] to 85.7 [m/s], this is due to the fact that since tyres wear increasing is slower, higher velocities can be handled for more time   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Maximum lateral forces reduction decreases by 2% on the rear wheel and by 1% on the front one.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Fuel consumption loss is significantly less, 0.09 [kg] of fuel remaining in the case of no-slipstreaming and 6.29 [kg] while slipstreaming, around 6 [kg] saved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3899752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velocity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reduction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3C3C1C7-33CD-4FBF-B7B8-379272E42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37" y="1098549"/>
            <a:ext cx="9844725" cy="525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99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D9E2351-4188-494F-A24A-ED5D82470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3876632" y="1574289"/>
            <a:ext cx="7920438" cy="2762488"/>
          </a:xfrm>
          <a:prstGeom prst="rect">
            <a:avLst/>
          </a:prstGeom>
        </p:spPr>
      </p:pic>
      <p:sp>
        <p:nvSpPr>
          <p:cNvPr id="3039" name="TextShape 4"/>
          <p:cNvSpPr txBox="1"/>
          <p:nvPr/>
        </p:nvSpPr>
        <p:spPr>
          <a:xfrm>
            <a:off x="225356" y="1276694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set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followings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states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of the model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So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derived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the state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Dynamic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D614055-F26B-47FA-BD70-2BB048DCB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56" y="2502861"/>
            <a:ext cx="2019582" cy="29626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ED7157B-157F-4BFC-BFEF-BBDF5FFD62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49" t="2715" r="3781" b="7594"/>
          <a:stretch/>
        </p:blipFill>
        <p:spPr>
          <a:xfrm>
            <a:off x="7599284" y="4487170"/>
            <a:ext cx="3857712" cy="1603427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B9FD333-06A3-4974-91E9-523ADEB59D26}"/>
              </a:ext>
            </a:extLst>
          </p:cNvPr>
          <p:cNvCxnSpPr>
            <a:cxnSpLocks/>
          </p:cNvCxnSpPr>
          <p:nvPr/>
        </p:nvCxnSpPr>
        <p:spPr>
          <a:xfrm flipV="1">
            <a:off x="2045616" y="3003563"/>
            <a:ext cx="2138030" cy="11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F0417279-1F26-4500-B6E2-9639BB2C48A0}"/>
              </a:ext>
            </a:extLst>
          </p:cNvPr>
          <p:cNvCxnSpPr>
            <a:cxnSpLocks/>
          </p:cNvCxnSpPr>
          <p:nvPr/>
        </p:nvCxnSpPr>
        <p:spPr>
          <a:xfrm>
            <a:off x="2045616" y="5071621"/>
            <a:ext cx="53261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4061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saturation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3F3C778-99B1-4BAE-9E7A-C1375EB7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450" y="1135986"/>
            <a:ext cx="9587100" cy="521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13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velocity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reduction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CBBF384-B579-49F3-BA38-E43CE0D01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70" y="1088496"/>
            <a:ext cx="9891860" cy="526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423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saturation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1A342F0-6515-4AF6-8D53-AAD086AD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808" y="1086066"/>
            <a:ext cx="9778738" cy="53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066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357660" y="120206"/>
            <a:ext cx="10920519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ON/OFF,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fuel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consumption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ACACFD54-9A51-43E9-8499-9F8CE1F201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0" t="4877" r="8591" b="5670"/>
          <a:stretch/>
        </p:blipFill>
        <p:spPr>
          <a:xfrm>
            <a:off x="953280" y="1074655"/>
            <a:ext cx="9954706" cy="53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995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1" y="82499"/>
            <a:ext cx="7423174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tyre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wear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estimation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086D47-CB66-42C3-B9F6-37C818C616C4}"/>
              </a:ext>
            </a:extLst>
          </p:cNvPr>
          <p:cNvSpPr txBox="1"/>
          <p:nvPr/>
        </p:nvSpPr>
        <p:spPr>
          <a:xfrm>
            <a:off x="670320" y="1310326"/>
            <a:ext cx="10972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run this test some changes have been made by increasing and decreasing the tyre wear with the goal of obtaining a final loss on the friction ellipse respectively of around +5% and -5%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objective is to show how an error of the estimation may impact on the final results (lap time, simulation time…)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While running these simulations a slightly different scaling in velocity has been applied to cope with tyre wear changes</a:t>
            </a:r>
          </a:p>
        </p:txBody>
      </p:sp>
    </p:spTree>
    <p:extLst>
      <p:ext uri="{BB962C8B-B14F-4D97-AF65-F5344CB8AC3E}">
        <p14:creationId xmlns:p14="http://schemas.microsoft.com/office/powerpoint/2010/main" val="32794798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1" y="82499"/>
            <a:ext cx="7423174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tyre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wear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estimation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086D47-CB66-42C3-B9F6-37C818C616C4}"/>
              </a:ext>
            </a:extLst>
          </p:cNvPr>
          <p:cNvSpPr txBox="1"/>
          <p:nvPr/>
        </p:nvSpPr>
        <p:spPr>
          <a:xfrm>
            <a:off x="670320" y="1310326"/>
            <a:ext cx="10972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Simulation with loss higher by 5%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Loss on rear ellipse 29%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Race time 1029.7 [s]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Lap time 51.485 [s]</a:t>
            </a:r>
          </a:p>
          <a:p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•   Reference simulation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Loss on rear ellipse 24.5%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Race time 1019.510 [s]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Lap time 50.976 [s]</a:t>
            </a:r>
          </a:p>
          <a:p>
            <a:r>
              <a:rPr lang="en-GB" sz="2400" spc="-1">
                <a:solidFill>
                  <a:srgbClr val="000000"/>
                </a:solidFill>
                <a:latin typeface="Malgun Gothic Semilight"/>
              </a:rPr>
              <a:t>•   Simulation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with loss lower by 5%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Loss on rear ellipse 20.2%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Race time 1010.835 [s]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Lap time 50.542 [s]</a:t>
            </a:r>
          </a:p>
        </p:txBody>
      </p:sp>
    </p:spTree>
    <p:extLst>
      <p:ext uri="{BB962C8B-B14F-4D97-AF65-F5344CB8AC3E}">
        <p14:creationId xmlns:p14="http://schemas.microsoft.com/office/powerpoint/2010/main" val="34742461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1" y="82499"/>
            <a:ext cx="7423174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tyre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wear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estimation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086D47-CB66-42C3-B9F6-37C818C616C4}"/>
              </a:ext>
            </a:extLst>
          </p:cNvPr>
          <p:cNvSpPr txBox="1"/>
          <p:nvPr/>
        </p:nvSpPr>
        <p:spPr>
          <a:xfrm>
            <a:off x="670320" y="1310326"/>
            <a:ext cx="1097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From the results it can be seen that an error on estimation of tyre wear of around 5% has an impact of less than 1% on the lap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We can conclude that having a small error on the estimation with respect to the real value may not be so critical</a:t>
            </a:r>
          </a:p>
        </p:txBody>
      </p:sp>
    </p:spTree>
    <p:extLst>
      <p:ext uri="{BB962C8B-B14F-4D97-AF65-F5344CB8AC3E}">
        <p14:creationId xmlns:p14="http://schemas.microsoft.com/office/powerpoint/2010/main" val="6557589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TextShape 1"/>
          <p:cNvSpPr txBox="1"/>
          <p:nvPr/>
        </p:nvSpPr>
        <p:spPr>
          <a:xfrm>
            <a:off x="1523880" y="6477120"/>
            <a:ext cx="469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B0C90417-1DA3-4A8B-9842-1DB5C7568ACC}" type="slidenum">
              <a:rPr lang="it-IT" sz="1200" b="0" strike="noStrike" spc="-1">
                <a:solidFill>
                  <a:srgbClr val="8B8B8B"/>
                </a:solidFill>
                <a:latin typeface="Malgun Gothic Semilight"/>
                <a:ea typeface="Malgun Gothic Semilight"/>
              </a:rPr>
              <a:t>67</a:t>
            </a:fld>
            <a:endParaRPr lang="it-IT" sz="1200" b="0" strike="noStrike" spc="-1">
              <a:latin typeface="Times New Roman"/>
            </a:endParaRPr>
          </a:p>
        </p:txBody>
      </p:sp>
      <p:sp>
        <p:nvSpPr>
          <p:cNvPr id="3116" name="TextShape 2"/>
          <p:cNvSpPr txBox="1"/>
          <p:nvPr/>
        </p:nvSpPr>
        <p:spPr>
          <a:xfrm>
            <a:off x="4343465" y="822002"/>
            <a:ext cx="3848426" cy="752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3000" b="0" strike="noStrike" spc="-1" dirty="0">
                <a:solidFill>
                  <a:srgbClr val="000000"/>
                </a:solidFill>
                <a:latin typeface="Malgun Gothic Semilight"/>
              </a:rPr>
              <a:t>IAC – MIDA2 project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TextShape 4"/>
          <p:cNvSpPr txBox="1"/>
          <p:nvPr/>
        </p:nvSpPr>
        <p:spPr>
          <a:xfrm>
            <a:off x="225356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Pacejk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ormula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derived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from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experimental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data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Takes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input: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the slip angle </a:t>
            </a:r>
            <a:r>
              <a:rPr lang="el-GR" sz="2400" b="0" strike="noStrike" spc="-1" dirty="0">
                <a:solidFill>
                  <a:srgbClr val="000000"/>
                </a:solidFill>
                <a:latin typeface="Malgun Gothic Semilight"/>
              </a:rPr>
              <a:t>α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amplitude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D 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Pacejka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tyre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4710D0F-E8B2-4969-AADB-A71B01484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932" y="1503111"/>
            <a:ext cx="6544588" cy="57158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7265725-3D0C-4D94-A9BD-81943B696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000" y="2319962"/>
            <a:ext cx="5582429" cy="3543795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B3A0059-6E1F-4BC6-8B0E-4191850E94B1}"/>
              </a:ext>
            </a:extLst>
          </p:cNvPr>
          <p:cNvCxnSpPr>
            <a:cxnSpLocks/>
          </p:cNvCxnSpPr>
          <p:nvPr/>
        </p:nvCxnSpPr>
        <p:spPr>
          <a:xfrm>
            <a:off x="8144759" y="3091992"/>
            <a:ext cx="322396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3DAD618C-3DD5-440E-8AFD-2E8001BD447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47242" y="3091992"/>
            <a:ext cx="3758152" cy="14140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0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TextShape 4"/>
          <p:cNvSpPr txBox="1"/>
          <p:nvPr/>
        </p:nvSpPr>
        <p:spPr>
          <a:xfrm>
            <a:off x="0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physics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represented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through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friction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ellipse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ellipse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dimension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on: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h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endParaRPr lang="it-IT" sz="2400" spc="-1" baseline="-25000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w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1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w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2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parameters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regulate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h</a:t>
            </a: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Friction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(slide 1)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1507FD1-4F3C-4DBB-8FB9-7E0343514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75" t="56623" r="12115" b="5931"/>
          <a:stretch/>
        </p:blipFill>
        <p:spPr>
          <a:xfrm>
            <a:off x="7389417" y="5222542"/>
            <a:ext cx="2954956" cy="95861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75A86A3-352D-4F11-80C2-2A8AFFD4B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995" y="2714839"/>
            <a:ext cx="4690207" cy="147406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25AAC9E-2BF1-43EB-99A8-1FC0D569A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995" y="1137393"/>
            <a:ext cx="4448101" cy="118699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E975167-D5B1-4E71-AEA0-EE1B933FF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9" t="9203" r="12254" b="53351"/>
          <a:stretch/>
        </p:blipFill>
        <p:spPr>
          <a:xfrm>
            <a:off x="1302319" y="5222542"/>
            <a:ext cx="4793381" cy="958611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7ACDECE-2789-43E1-87E9-2E9738F9B2BA}"/>
              </a:ext>
            </a:extLst>
          </p:cNvPr>
          <p:cNvCxnSpPr>
            <a:cxnSpLocks/>
          </p:cNvCxnSpPr>
          <p:nvPr/>
        </p:nvCxnSpPr>
        <p:spPr>
          <a:xfrm>
            <a:off x="4716379" y="3619580"/>
            <a:ext cx="29838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145C5B5-CC72-4AB4-B65E-C9DCFCEA1A2E}"/>
              </a:ext>
            </a:extLst>
          </p:cNvPr>
          <p:cNvCxnSpPr>
            <a:cxnSpLocks/>
          </p:cNvCxnSpPr>
          <p:nvPr/>
        </p:nvCxnSpPr>
        <p:spPr>
          <a:xfrm>
            <a:off x="6973933" y="1739391"/>
            <a:ext cx="8129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72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TextShape 4"/>
          <p:cNvSpPr txBox="1"/>
          <p:nvPr/>
        </p:nvSpPr>
        <p:spPr>
          <a:xfrm>
            <a:off x="54900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control variable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determines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on the ellipse</a:t>
            </a:r>
            <a:endParaRPr lang="en-GB" sz="2400" spc="-1" baseline="-25000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output of the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will be scaled according to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endParaRPr lang="en-GB" sz="2400" spc="-1" baseline="-25000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We set the peak of the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(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D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lat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+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lat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) =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4617-480B-4DAA-A7BD-6F1037174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827" y="2823068"/>
            <a:ext cx="6220346" cy="3488045"/>
          </a:xfrm>
          <a:prstGeom prst="rect">
            <a:avLst/>
          </a:prstGeom>
        </p:spPr>
      </p:pic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Friction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(slide 2)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80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3418</Words>
  <Application>Microsoft Office PowerPoint</Application>
  <PresentationFormat>Widescreen</PresentationFormat>
  <Paragraphs>555</Paragraphs>
  <Slides>67</Slides>
  <Notes>46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16</vt:i4>
      </vt:variant>
      <vt:variant>
        <vt:lpstr>Titoli diapositive</vt:lpstr>
      </vt:variant>
      <vt:variant>
        <vt:i4>67</vt:i4>
      </vt:variant>
    </vt:vector>
  </HeadingPairs>
  <TitlesOfParts>
    <vt:vector size="91" baseType="lpstr">
      <vt:lpstr>Malgun Gothic Semilight</vt:lpstr>
      <vt:lpstr>Arial</vt:lpstr>
      <vt:lpstr>Calibri</vt:lpstr>
      <vt:lpstr>Cambria Math</vt:lpstr>
      <vt:lpstr>Courier New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Alessio Russo</dc:creator>
  <dc:description/>
  <cp:lastModifiedBy>Carmelo Valore</cp:lastModifiedBy>
  <cp:revision>279</cp:revision>
  <dcterms:created xsi:type="dcterms:W3CDTF">2020-05-01T16:55:40Z</dcterms:created>
  <dcterms:modified xsi:type="dcterms:W3CDTF">2020-09-16T10:30:36Z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